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sr-Latn-ME" dirty="0"/>
              <a:t> </a:t>
            </a:r>
            <a:r>
              <a:rPr lang="sr-Latn-ME" dirty="0" smtClean="0"/>
              <a:t>za disanje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541" y="4228070"/>
            <a:ext cx="9144000" cy="2146972"/>
          </a:xfrm>
        </p:spPr>
        <p:txBody>
          <a:bodyPr>
            <a:normAutofit/>
          </a:bodyPr>
          <a:lstStyle/>
          <a:p>
            <a:r>
              <a:rPr lang="sr-Latn-ME" sz="2800" b="1" dirty="0" smtClean="0">
                <a:solidFill>
                  <a:schemeClr val="bg1"/>
                </a:solidFill>
                <a:latin typeface="+mj-lt"/>
              </a:rPr>
              <a:t>Drugi naziv sistema za disanje je Respiratorni sistem. Osnovna uloga sistema za disanje je razmjena gasova između organizma i spoljašnje sredine (udišemo kiseonik O2 a izdišemo ugljendioksid CO2).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837501" y="5505368"/>
            <a:ext cx="11471565" cy="1739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2000" dirty="0" smtClean="0">
                <a:solidFill>
                  <a:schemeClr val="bg1"/>
                </a:solidFill>
              </a:rPr>
              <a:t>JASMIN ŠABOTIĆ</a:t>
            </a:r>
          </a:p>
          <a:p>
            <a:pPr algn="ctr"/>
            <a:endParaRPr lang="sr-Latn-RS" sz="2000" dirty="0" smtClean="0">
              <a:solidFill>
                <a:schemeClr val="bg1"/>
              </a:solidFill>
            </a:endParaRPr>
          </a:p>
          <a:p>
            <a:pPr algn="ctr"/>
            <a:r>
              <a:rPr lang="sr-Latn-RS" sz="2000" dirty="0" smtClean="0">
                <a:solidFill>
                  <a:schemeClr val="bg1"/>
                </a:solidFill>
              </a:rPr>
              <a:t>JU OŠ "21. MAJ" PODGORICA</a:t>
            </a:r>
            <a:endParaRPr lang="en-US" sz="20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8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Građa sistema za disanje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2011679"/>
            <a:ext cx="8474299" cy="4608061"/>
          </a:xfrm>
        </p:spPr>
        <p:txBody>
          <a:bodyPr>
            <a:normAutofit fontScale="92500"/>
          </a:bodyPr>
          <a:lstStyle/>
          <a:p>
            <a:r>
              <a:rPr lang="sr-Latn-ME" sz="2400" dirty="0" smtClean="0"/>
              <a:t>Sistem za disanje se sastoji iz :</a:t>
            </a:r>
          </a:p>
          <a:p>
            <a:pPr marL="457200" indent="-457200">
              <a:buFont typeface="+mj-lt"/>
              <a:buAutoNum type="arabicPeriod"/>
            </a:pPr>
            <a:r>
              <a:rPr lang="sr-Latn-ME" sz="2400" dirty="0" smtClean="0"/>
              <a:t>Disajnih puteva</a:t>
            </a:r>
          </a:p>
          <a:p>
            <a:pPr marL="457200" indent="-457200">
              <a:buFont typeface="+mj-lt"/>
              <a:buAutoNum type="arabicPeriod"/>
            </a:pPr>
            <a:r>
              <a:rPr lang="sr-Latn-ME" sz="2400" dirty="0" smtClean="0"/>
              <a:t>Pluća</a:t>
            </a:r>
            <a:endParaRPr lang="sr-Latn-ME" sz="2400" dirty="0"/>
          </a:p>
          <a:p>
            <a:pPr marL="0" indent="0">
              <a:buNone/>
            </a:pPr>
            <a:r>
              <a:rPr lang="sr-Latn-ME" sz="2400" dirty="0" smtClean="0">
                <a:solidFill>
                  <a:schemeClr val="bg1"/>
                </a:solidFill>
              </a:rPr>
              <a:t>Uloga disajnih puteva je da sprovode O2 iz spoljašnje sredine do pluća, i CO2 iz pluća do spoljašnje sredine. Takođe važna uloga disajnih puteva je da prečiste, ovlaže i zagriju vazduh koji odlazi u pluća. </a:t>
            </a:r>
          </a:p>
          <a:p>
            <a:pPr marL="0" indent="0">
              <a:buNone/>
            </a:pPr>
            <a:r>
              <a:rPr lang="sr-Latn-ME" sz="2400" dirty="0" smtClean="0">
                <a:solidFill>
                  <a:schemeClr val="bg1"/>
                </a:solidFill>
              </a:rPr>
              <a:t>Disajne puteve možemo podijeliti na gornje i donje disajne puteve. U gornje disajne puteve spadaju nosna duplja i ždrijelo, a u donje disajne puteve grkljan, dušnik, dušnice i bronhiole. Donji disajni putevi su izgrađeni od hrskavičavih poluprsteova koji koji sprečavaju njihovo zatvaranje i omogućavaju stalni prolaz vazduha.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845" y="2163651"/>
            <a:ext cx="3563155" cy="41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1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Pluća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1792936"/>
            <a:ext cx="7598535" cy="4955594"/>
          </a:xfrm>
        </p:spPr>
        <p:txBody>
          <a:bodyPr/>
          <a:lstStyle/>
          <a:p>
            <a:r>
              <a:rPr lang="sr-Latn-ME" dirty="0" smtClean="0">
                <a:solidFill>
                  <a:schemeClr val="bg1"/>
                </a:solidFill>
              </a:rPr>
              <a:t>Pluća su centralni organ u kojima se vrši razmjena gasova. </a:t>
            </a:r>
          </a:p>
          <a:p>
            <a:r>
              <a:rPr lang="sr-Latn-ME" dirty="0" smtClean="0">
                <a:solidFill>
                  <a:schemeClr val="bg1"/>
                </a:solidFill>
              </a:rPr>
              <a:t>Smještena su u grudnom košu.</a:t>
            </a:r>
          </a:p>
          <a:p>
            <a:r>
              <a:rPr lang="sr-Latn-ME" dirty="0" smtClean="0">
                <a:solidFill>
                  <a:schemeClr val="bg1"/>
                </a:solidFill>
              </a:rPr>
              <a:t>Pluća se sastoje iz dva plućna krila (lijevo i desno plućno krilo).</a:t>
            </a:r>
          </a:p>
          <a:p>
            <a:r>
              <a:rPr lang="sr-Latn-ME" dirty="0" smtClean="0">
                <a:solidFill>
                  <a:schemeClr val="bg1"/>
                </a:solidFill>
              </a:rPr>
              <a:t>Desno plućno krilo se sastoji iz tri dijela, a lijevo iz dva dijela zbog položaja srca i zbog toga je lijevo plućno krilo manje.</a:t>
            </a:r>
          </a:p>
          <a:p>
            <a:r>
              <a:rPr lang="sr-Latn-ME" dirty="0" smtClean="0">
                <a:solidFill>
                  <a:schemeClr val="bg1"/>
                </a:solidFill>
              </a:rPr>
              <a:t>Pluća su sa spolašnje strane obavijena plućnom maramicom.</a:t>
            </a:r>
          </a:p>
          <a:p>
            <a:r>
              <a:rPr lang="sr-Latn-ME" dirty="0" smtClean="0">
                <a:solidFill>
                  <a:schemeClr val="bg1"/>
                </a:solidFill>
              </a:rPr>
              <a:t>Pluća su sunđeraste građe, i izgrađena su od velikog broja plućnih mjehurića (plućnih alveola), i upravo u ovim mjehurićima se vrši razmjena gasova ( O2 i CO2).</a:t>
            </a:r>
          </a:p>
          <a:p>
            <a:r>
              <a:rPr lang="sr-Latn-ME" dirty="0" smtClean="0">
                <a:solidFill>
                  <a:srgbClr val="FF0000"/>
                </a:solidFill>
              </a:rPr>
              <a:t>Kad di se sve plune alveole spojile u jednu cjelinu, dobijamo površinu od oko 70 metara kvadratnih.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329" y="2011680"/>
            <a:ext cx="4143048" cy="27019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26481" y="5306095"/>
            <a:ext cx="1091761" cy="4765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Pluća</a:t>
            </a:r>
          </a:p>
        </p:txBody>
      </p:sp>
      <p:sp>
        <p:nvSpPr>
          <p:cNvPr id="6" name="Rectangle 5"/>
          <p:cNvSpPr/>
          <p:nvPr/>
        </p:nvSpPr>
        <p:spPr>
          <a:xfrm>
            <a:off x="10135673" y="5331853"/>
            <a:ext cx="1803042" cy="4507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Plućne alveole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8564451" y="4250028"/>
            <a:ext cx="64394" cy="953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0"/>
          </p:cNvCxnSpPr>
          <p:nvPr/>
        </p:nvCxnSpPr>
        <p:spPr>
          <a:xfrm flipV="1">
            <a:off x="11037194" y="4250028"/>
            <a:ext cx="51516" cy="1081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695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Disanje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2011680"/>
            <a:ext cx="10690785" cy="4569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ME" dirty="0" smtClean="0">
                <a:solidFill>
                  <a:schemeClr val="bg1"/>
                </a:solidFill>
              </a:rPr>
              <a:t>Disanje predstavlja razmjenu gasova. Disanje se odvija zahvaljujući pokretima grudnog koša koje je uzrokovano radom grudnih mišića, neđurebarnih mišića, dijafragme i trbušnih mišića.</a:t>
            </a:r>
          </a:p>
          <a:p>
            <a:pPr marL="0" indent="0">
              <a:buNone/>
            </a:pPr>
            <a:r>
              <a:rPr lang="sr-Latn-ME" b="1" dirty="0" smtClean="0">
                <a:solidFill>
                  <a:srgbClr val="FF0000"/>
                </a:solidFill>
              </a:rPr>
              <a:t>Drugi naziv za disanje je respiracija.</a:t>
            </a:r>
          </a:p>
          <a:p>
            <a:pPr marL="0" indent="0">
              <a:buNone/>
            </a:pPr>
            <a:r>
              <a:rPr lang="sr-Latn-ME" dirty="0" smtClean="0"/>
              <a:t> Disanje-respiracija se sastoji iz: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ME" dirty="0" smtClean="0"/>
              <a:t>Udisaja- INSPIRIUM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ME" dirty="0" smtClean="0"/>
              <a:t> Izdisaja- EXPIRIUM</a:t>
            </a:r>
          </a:p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r>
              <a:rPr lang="sr-Latn-ME" dirty="0" smtClean="0">
                <a:solidFill>
                  <a:schemeClr val="bg1"/>
                </a:solidFill>
              </a:rPr>
              <a:t>Tokom udisaja grudni koš se širi prema naprijed zahvaljujući grudnim mišićima, a dijafragma se spušta dolje, i na taj način zapremina pluća se povećava i vazduh ulazi u pluća. Dok tokom izdisaja grudni koš se smanjuje, na taj način pluća se skupljaju i vazduh se izbacuje u spoljnu sredinu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606" y="3000528"/>
            <a:ext cx="2922845" cy="194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7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DISANJE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5330" y="1906073"/>
            <a:ext cx="7675808" cy="48038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456" y="2240924"/>
            <a:ext cx="3734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/>
              <a:t>Jedna respiracija se sastoji od jednog inspiriuma i jednog expiriuma. Normalan broj respiracija u minutu je od 12 do 16.</a:t>
            </a:r>
          </a:p>
          <a:p>
            <a:r>
              <a:rPr lang="sr-Latn-ME" dirty="0" smtClean="0"/>
              <a:t>Kod male djece normalno je da je broj respiracija veći , dok kod starijih osoba manji.</a:t>
            </a:r>
          </a:p>
          <a:p>
            <a:r>
              <a:rPr lang="sr-Latn-ME" b="1" dirty="0" smtClean="0">
                <a:solidFill>
                  <a:schemeClr val="bg1"/>
                </a:solidFill>
              </a:rPr>
              <a:t>Razmisli zašto je tako?</a:t>
            </a:r>
          </a:p>
          <a:p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9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PLUĆNO Disanje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4" y="1792936"/>
            <a:ext cx="11784169" cy="5065064"/>
          </a:xfrm>
        </p:spPr>
        <p:txBody>
          <a:bodyPr>
            <a:normAutofit/>
          </a:bodyPr>
          <a:lstStyle/>
          <a:p>
            <a:r>
              <a:rPr lang="sr-Latn-ME" sz="2400" b="1" dirty="0" smtClean="0">
                <a:solidFill>
                  <a:srgbClr val="002060"/>
                </a:solidFill>
              </a:rPr>
              <a:t>Razmjena gasova u plućima se odvija po principu OSMOZE koja predstavlja kretanje materija iz sredine gdje je veća koncetracija u sredinu gdje je manja koncetracija.</a:t>
            </a:r>
          </a:p>
          <a:p>
            <a:r>
              <a:rPr lang="sr-Latn-ME" sz="2400" dirty="0" smtClean="0">
                <a:solidFill>
                  <a:schemeClr val="bg1"/>
                </a:solidFill>
              </a:rPr>
              <a:t>Putem disajnih puteva kiseonik O2 dolazi do plućnih alveola. Zidovi alveola su veoma tanki i sastoje se iz jednog sloja ćelija i  oni su u neposrednom kontaktu s plućnim kapilarima. Takođe zidovi kapilara su jednoslojni.</a:t>
            </a:r>
          </a:p>
          <a:p>
            <a:r>
              <a:rPr lang="sr-Latn-ME" sz="2400" dirty="0" smtClean="0">
                <a:solidFill>
                  <a:schemeClr val="bg1"/>
                </a:solidFill>
              </a:rPr>
              <a:t>Tokom udisaja koncetracija O2 je veća u alveolama i to uzrokuje kretanje O2 iz alveola u krv kapilara (u kapilarima O2 se veže s hemoglobinom i nastaje oksihemoglobin). </a:t>
            </a:r>
          </a:p>
          <a:p>
            <a:r>
              <a:rPr lang="sr-Latn-ME" sz="2400" dirty="0" smtClean="0">
                <a:solidFill>
                  <a:schemeClr val="bg1"/>
                </a:solidFill>
              </a:rPr>
              <a:t>Neposredno u toku ovog procesa ugljendioksid CO2 u kapilarima sve više dolazi, gdje se povećava njegova koncetracija i to uzrokuje prelazak CO2 iz krvi kapilara u plućne alveole. Kada CO2 dodje do alveola refleksno počinje izdisaj i CO2 se izbacuje iz pluća.</a:t>
            </a:r>
          </a:p>
          <a:p>
            <a:r>
              <a:rPr lang="sr-Latn-ME" sz="2400" b="1" dirty="0" smtClean="0">
                <a:solidFill>
                  <a:schemeClr val="bg1"/>
                </a:solidFill>
              </a:rPr>
              <a:t>Čitav ovaj proces razmjene gasova na nivou alveola i kapilara naziva se PLUĆNO DISANJE.</a:t>
            </a:r>
          </a:p>
        </p:txBody>
      </p:sp>
    </p:spTree>
    <p:extLst>
      <p:ext uri="{BB962C8B-B14F-4D97-AF65-F5344CB8AC3E}">
        <p14:creationId xmlns:p14="http://schemas.microsoft.com/office/powerpoint/2010/main" val="2825414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217" y="351342"/>
            <a:ext cx="9784080" cy="1541851"/>
          </a:xfrm>
        </p:spPr>
        <p:txBody>
          <a:bodyPr/>
          <a:lstStyle/>
          <a:p>
            <a:r>
              <a:rPr lang="en-US" dirty="0"/>
              <a:t>PLUĆNO </a:t>
            </a:r>
            <a:r>
              <a:rPr lang="en-US" dirty="0" err="1"/>
              <a:t>Disanje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37361" y="1278655"/>
            <a:ext cx="4811793" cy="6040874"/>
          </a:xfrm>
        </p:spPr>
      </p:pic>
    </p:spTree>
    <p:extLst>
      <p:ext uri="{BB962C8B-B14F-4D97-AF65-F5344CB8AC3E}">
        <p14:creationId xmlns:p14="http://schemas.microsoft.com/office/powerpoint/2010/main" val="992664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Glas i Govor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>
                <a:solidFill>
                  <a:srgbClr val="002060"/>
                </a:solidFill>
              </a:rPr>
              <a:t>Respiratorni sistem takođe ima ulogu u stravranju glasa. Glas se stvara treperenjem glasnih žica koje se nalaze u grkljanu. Tokom udisaja glasne žce su priljubljene uz zidove grkljana, a kada govorimo one su zategnute, i prilikom prolaska vazduha one trepere i stvara se glas.</a:t>
            </a:r>
          </a:p>
          <a:p>
            <a:r>
              <a:rPr lang="sr-Latn-ME" dirty="0" smtClean="0">
                <a:solidFill>
                  <a:srgbClr val="002060"/>
                </a:solidFill>
              </a:rPr>
              <a:t>Glas se stvara u grkljanu taj glas se potom oblikuje u usnoj duplji uz pomoć jezika, mekog i tvrdog nepca, zuba, jezika, usana i nastaje govor kojim se sporazumijevamo s okolinom.</a:t>
            </a:r>
          </a:p>
          <a:p>
            <a:r>
              <a:rPr lang="sr-Latn-ME" dirty="0" smtClean="0">
                <a:solidFill>
                  <a:srgbClr val="002060"/>
                </a:solidFill>
              </a:rPr>
              <a:t>Vazno je napomenuti da se glas stvara tokom izdisaja, ako ne vjerujete pokušajte govoriti tokom udisaja vazduha...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1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Bolesti organa za disanje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r-Latn-ME" dirty="0" smtClean="0"/>
              <a:t>Prehlada;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ME" dirty="0" smtClean="0"/>
              <a:t>Grip;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ME" dirty="0" smtClean="0"/>
              <a:t>Bronhitis;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ME" dirty="0" smtClean="0"/>
              <a:t>Upala pluća;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ME" dirty="0" smtClean="0"/>
              <a:t>Astma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ME" dirty="0" smtClean="0"/>
              <a:t>Tuberkuloza;</a:t>
            </a:r>
          </a:p>
          <a:p>
            <a:pPr>
              <a:buFont typeface="Wingdings" panose="05000000000000000000" pitchFamily="2" charset="2"/>
              <a:buChar char="Ø"/>
            </a:pPr>
            <a:endParaRPr lang="sr-Latn-ME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144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AA66CF9-0C1D-484A-B27B-DC673348D0E1}"/>
</file>

<file path=customXml/itemProps2.xml><?xml version="1.0" encoding="utf-8"?>
<ds:datastoreItem xmlns:ds="http://schemas.openxmlformats.org/officeDocument/2006/customXml" ds:itemID="{79EFBAB0-6BD4-4D75-93AA-4C7C8D12A08F}"/>
</file>

<file path=customXml/itemProps3.xml><?xml version="1.0" encoding="utf-8"?>
<ds:datastoreItem xmlns:ds="http://schemas.openxmlformats.org/officeDocument/2006/customXml" ds:itemID="{670A9F4A-E32C-43A7-97CD-695C22F63EE0}"/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102</TotalTime>
  <Words>695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</vt:lpstr>
      <vt:lpstr>Banded</vt:lpstr>
      <vt:lpstr>Sistem za disanje</vt:lpstr>
      <vt:lpstr>Građa sistema za disanje</vt:lpstr>
      <vt:lpstr>Pluća</vt:lpstr>
      <vt:lpstr>Disanje</vt:lpstr>
      <vt:lpstr>DISANJE</vt:lpstr>
      <vt:lpstr>PLUĆNO Disanje</vt:lpstr>
      <vt:lpstr>PLUĆNO Disanje</vt:lpstr>
      <vt:lpstr>Glas i Govor</vt:lpstr>
      <vt:lpstr>Bolesti organa za disanje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za disanje</dc:title>
  <dc:creator>Arta</dc:creator>
  <cp:lastModifiedBy>Aleksandar Katnic</cp:lastModifiedBy>
  <cp:revision>13</cp:revision>
  <dcterms:created xsi:type="dcterms:W3CDTF">2020-03-30T19:57:56Z</dcterms:created>
  <dcterms:modified xsi:type="dcterms:W3CDTF">2020-04-14T17:52:40Z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