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notesMasterIdLst>
    <p:notesMasterId r:id="rId42"/>
  </p:notesMasterIdLst>
  <p:sldIdLst>
    <p:sldId id="256" r:id="rId2"/>
    <p:sldId id="259" r:id="rId3"/>
    <p:sldId id="261" r:id="rId4"/>
    <p:sldId id="262" r:id="rId5"/>
    <p:sldId id="263" r:id="rId6"/>
    <p:sldId id="281" r:id="rId7"/>
    <p:sldId id="280" r:id="rId8"/>
    <p:sldId id="277" r:id="rId9"/>
    <p:sldId id="279" r:id="rId10"/>
    <p:sldId id="299" r:id="rId11"/>
    <p:sldId id="278" r:id="rId12"/>
    <p:sldId id="274" r:id="rId13"/>
    <p:sldId id="275" r:id="rId14"/>
    <p:sldId id="276" r:id="rId15"/>
    <p:sldId id="298" r:id="rId16"/>
    <p:sldId id="269" r:id="rId17"/>
    <p:sldId id="270" r:id="rId18"/>
    <p:sldId id="271" r:id="rId19"/>
    <p:sldId id="272" r:id="rId20"/>
    <p:sldId id="273" r:id="rId21"/>
    <p:sldId id="295" r:id="rId22"/>
    <p:sldId id="297" r:id="rId23"/>
    <p:sldId id="283" r:id="rId24"/>
    <p:sldId id="282" r:id="rId25"/>
    <p:sldId id="264" r:id="rId26"/>
    <p:sldId id="265" r:id="rId27"/>
    <p:sldId id="267" r:id="rId28"/>
    <p:sldId id="266" r:id="rId29"/>
    <p:sldId id="268" r:id="rId30"/>
    <p:sldId id="284" r:id="rId31"/>
    <p:sldId id="292" r:id="rId32"/>
    <p:sldId id="293" r:id="rId33"/>
    <p:sldId id="294" r:id="rId34"/>
    <p:sldId id="285" r:id="rId35"/>
    <p:sldId id="287" r:id="rId36"/>
    <p:sldId id="288" r:id="rId37"/>
    <p:sldId id="289" r:id="rId38"/>
    <p:sldId id="290" r:id="rId39"/>
    <p:sldId id="291" r:id="rId40"/>
    <p:sldId id="300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8" autoAdjust="0"/>
  </p:normalViewPr>
  <p:slideViewPr>
    <p:cSldViewPr>
      <p:cViewPr varScale="1">
        <p:scale>
          <a:sx n="74" d="100"/>
          <a:sy n="74" d="100"/>
        </p:scale>
        <p:origin x="-10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35983-BBFB-43C9-8B62-317F5043BE88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8B59C0-2608-4D51-A4EB-99D492FBF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B59C0-2608-4D51-A4EB-99D492FBFE4E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847C63-5A4F-4CF2-ADD3-6521F5A9FE10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9AE150-53B1-408B-B977-A81A1ABCE2B2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E8191A-5519-4241-9F40-5CD999C11DD1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29BC67-0ACC-4D8C-8AFF-9B973E187A78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1403E2-DA30-446B-8841-5EAD1AF44C5D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4EC072-DB02-491D-A201-554910CD0A4B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B0CFAA-74F3-419A-A607-3817F4946648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C0E2CC-B28F-4488-8D44-BB7BD84DE60D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630B97B8-C0A7-4343-A2C6-3BBF2CCEE20B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488D6D-3C14-4770-93D6-05604D996408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FBC795-ACA1-481A-8700-C1815C1153EF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78E8-DA6E-4C64-AF82-A652E1F941A0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</a:t>
            </a:r>
            <a:r>
              <a:rPr lang="en-US" dirty="0" err="1" smtClean="0"/>
              <a:t>ljgfjjkedit</a:t>
            </a:r>
            <a:r>
              <a:rPr lang="en-US" dirty="0" smtClean="0"/>
              <a:t>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,</a:t>
            </a:r>
            <a:r>
              <a:rPr lang="en-US" dirty="0" err="1" smtClean="0"/>
              <a:t>ljlgkjfjhghkMaster</a:t>
            </a:r>
            <a:r>
              <a:rPr lang="en-US" dirty="0" smtClean="0"/>
              <a:t>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1F20-5780-4DAF-8604-A813A11D4B5D}" type="datetime1">
              <a:rPr lang="en-US" smtClean="0"/>
              <a:pPr/>
              <a:t>6/15/2012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err="1" smtClean="0"/>
              <a:t>khgkg</a:t>
            </a:r>
            <a:fld id="{F3E29DE8-081F-4BEA-9C55-5BD32CFA74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07A36-DDFD-4514-B754-410D295E6478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30B97B8-C0A7-4343-A2C6-3BBF2CCEE20B}" type="datetime1">
              <a:rPr lang="en-US" smtClean="0"/>
              <a:pPr/>
              <a:t>6/15/2012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3E29DE8-081F-4BEA-9C55-5BD32CFA74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660" r:id="rId12"/>
    <p:sldLayoutId id="2147483657" r:id="rId13"/>
    <p:sldLayoutId id="2147483662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24" y="2357430"/>
            <a:ext cx="7772400" cy="3000396"/>
          </a:xfrm>
        </p:spPr>
        <p:txBody>
          <a:bodyPr>
            <a:noAutofit/>
          </a:bodyPr>
          <a:lstStyle/>
          <a:p>
            <a:r>
              <a:rPr lang="en-US" sz="5400" b="1" dirty="0" err="1" smtClean="0"/>
              <a:t>Kategorizacija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ugostiteljskih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objekata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za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smje</a:t>
            </a:r>
            <a:r>
              <a:rPr lang="sr-Latn-CS" sz="5400" dirty="0" smtClean="0"/>
              <a:t>Š</a:t>
            </a:r>
            <a:r>
              <a:rPr lang="en-US" sz="5400" b="1" dirty="0" err="1" smtClean="0"/>
              <a:t>taj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572140"/>
            <a:ext cx="6400800" cy="66660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    </a:t>
            </a:r>
            <a:r>
              <a:rPr lang="sr-Latn-CS" sz="4800" b="1" dirty="0" smtClean="0"/>
              <a:t/>
            </a:r>
            <a:br>
              <a:rPr lang="sr-Latn-CS" sz="4800" b="1" dirty="0" smtClean="0"/>
            </a:br>
            <a:r>
              <a:rPr lang="sr-Latn-CS" sz="4800" b="1" dirty="0" smtClean="0"/>
              <a:t/>
            </a:r>
            <a:br>
              <a:rPr lang="sr-Latn-CS" sz="4800" b="1" dirty="0" smtClean="0"/>
            </a:br>
            <a:r>
              <a:rPr lang="sr-Latn-CS" sz="4800" b="1" dirty="0" smtClean="0"/>
              <a:t>        </a:t>
            </a:r>
            <a:r>
              <a:rPr lang="en-US" sz="4800" b="1" dirty="0" err="1" smtClean="0">
                <a:latin typeface="Times New Roman" pitchFamily="18" charset="0"/>
                <a:cs typeface="Times New Roman" pitchFamily="18" charset="0"/>
              </a:rPr>
              <a:t>Institucije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Latn-CS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1.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avne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2.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Strukovne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1678"/>
            <a:ext cx="8229600" cy="392909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err="1" smtClean="0">
                <a:latin typeface="Times New Roman" pitchFamily="18" charset="0"/>
                <a:cs typeface="Times New Roman" pitchFamily="18" charset="0"/>
              </a:rPr>
              <a:t>Rangiranje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latin typeface="Times New Roman" pitchFamily="18" charset="0"/>
                <a:cs typeface="Times New Roman" pitchFamily="18" charset="0"/>
              </a:rPr>
              <a:t>brojem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latin typeface="Times New Roman" pitchFamily="18" charset="0"/>
                <a:cs typeface="Times New Roman" pitchFamily="18" charset="0"/>
              </a:rPr>
              <a:t>zvjezdica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>
                <a:solidFill>
                  <a:srgbClr val="FF0000"/>
                </a:solidFill>
              </a:rPr>
              <a:t>1-5*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714356"/>
            <a:ext cx="8572528" cy="5857916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Kategorizacija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prestavlja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proces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rangiranja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UO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iste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vrste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prema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kvalitetu</a:t>
            </a: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4400" dirty="0" smtClean="0"/>
              <a:t>-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obilje</a:t>
            </a:r>
            <a:r>
              <a:rPr lang="sr-Latn-CS" sz="4400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ja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tehni</a:t>
            </a:r>
            <a:r>
              <a:rPr lang="sr-Latn-CS" sz="44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ka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opremljenost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kvalitet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usluga</a:t>
            </a: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/>
              <a:t/>
            </a:r>
            <a:br>
              <a:rPr lang="en-US" sz="5400" b="1" dirty="0"/>
            </a:br>
            <a:endParaRPr lang="en-US" sz="5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3011486"/>
          </a:xfrm>
        </p:spPr>
        <p:txBody>
          <a:bodyPr/>
          <a:lstStyle/>
          <a:p>
            <a:pPr algn="ctr"/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Kategorije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objekata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sr-Latn-CS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pru</a:t>
            </a:r>
            <a:r>
              <a:rPr lang="sr-Latn-CS" sz="4400" b="1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anje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usluge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smje</a:t>
            </a:r>
            <a:r>
              <a:rPr lang="sr-Latn-CS" sz="4400" b="1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taja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14686"/>
            <a:ext cx="8229600" cy="164307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Kategorija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jedna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zvjezdica</a:t>
            </a:r>
            <a:r>
              <a:rPr lang="sr-Latn-CS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7200" b="1" dirty="0" smtClean="0">
                <a:solidFill>
                  <a:srgbClr val="FF0000"/>
                </a:solidFill>
              </a:rPr>
              <a:t>*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6154758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Smještajni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kapaciteti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odgovarajućim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namještajem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opremom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tkaninama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koje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treba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zamijeniti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isto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higijensko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okru</a:t>
            </a:r>
            <a:r>
              <a:rPr lang="sr-Latn-C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enje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Odgovarajući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nivo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komfora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usluga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Skroman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ist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smještaj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zadovoljavaju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osnovne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zahtjeve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43182"/>
            <a:ext cx="7729566" cy="115409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Kategorija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dvije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zvjezdice</a:t>
            </a:r>
            <a:r>
              <a:rPr lang="sr-Latn-CS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8800" b="1" dirty="0" smtClean="0">
                <a:solidFill>
                  <a:srgbClr val="FF0000"/>
                </a:solidFill>
              </a:rPr>
              <a:t>**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6011882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Smještajni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kapaciteti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odgovarajuće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odr</a:t>
            </a:r>
            <a:r>
              <a:rPr lang="sr-Latn-C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avanim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namještajem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opremom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tkaninama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Latn-C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Minimalna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veli</a:t>
            </a:r>
            <a:r>
              <a:rPr lang="sr-Latn-CS" sz="3100" b="1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ina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(m2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sr-Latn-CS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Latn-C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Jednokrevetn</a:t>
            </a:r>
            <a:r>
              <a:rPr lang="sr-Latn-CS" sz="31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 sob</a:t>
            </a:r>
            <a:r>
              <a:rPr lang="sr-Latn-CS" sz="31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m2 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Latn-C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Dvokrevetn</a:t>
            </a:r>
            <a:r>
              <a:rPr lang="sr-Latn-CS" sz="31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sob</a:t>
            </a:r>
            <a:r>
              <a:rPr lang="sr-Latn-CS" sz="31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m2</a:t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Osnovni</a:t>
            </a:r>
            <a:r>
              <a:rPr lang="en-US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nivo</a:t>
            </a:r>
            <a:r>
              <a:rPr lang="en-US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komfora</a:t>
            </a:r>
            <a:r>
              <a:rPr lang="en-US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usluga</a:t>
            </a:r>
            <a:r>
              <a:rPr lang="sr-Latn-C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Dobar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smještaj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neformalni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restoran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osnovne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usluge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širok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izbor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aktivnosti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Hotel “Oasis” Beograd**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5" descr="Thumb_1285930102172375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285860"/>
            <a:ext cx="9144000" cy="5572139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3108" y="1714488"/>
            <a:ext cx="4786346" cy="64294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Kategorija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tri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zvjezdice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357554" y="2357430"/>
            <a:ext cx="20002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</a:rPr>
              <a:t>***</a:t>
            </a:r>
            <a:endParaRPr lang="en-US" sz="8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786842" cy="6154758"/>
          </a:xfrm>
        </p:spPr>
        <p:txBody>
          <a:bodyPr>
            <a:normAutofit/>
          </a:bodyPr>
          <a:lstStyle/>
          <a:p>
            <a:pPr algn="l"/>
            <a: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Smještajni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kapaciteti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standardnim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hotelskim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namještajem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opremom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tkaninama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Minimalna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veli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ina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(m2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Jednokrevetna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soba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od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14m2</a:t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Dvokrevetn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soba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 m2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69072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Dobar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nivo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komfora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usluga</a:t>
            </a:r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Potpuna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hotelska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usluga</a:t>
            </a:r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Cijene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srednjeg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nivoa</a:t>
            </a:r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Izbor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restorana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Komforan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atraktivan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smještaj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osnovnim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pogodnostima</a:t>
            </a:r>
            <a:r>
              <a:rPr lang="sr-Latn-C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Sve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osnovne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hotelske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usluge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Veliki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izbor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aktivnosti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57364"/>
            <a:ext cx="8472518" cy="4500594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Novoizgradjeni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hoteli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odmor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ove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kategorije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pravilu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moraju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imati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jednom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krevetu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najmanje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 m2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zelenih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površina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parkova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koji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koriste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objekte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rekreaciju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, sport,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zabavu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dru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enje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sz="3600" dirty="0" smtClean="0">
                <a:latin typeface="Times New Roman" pitchFamily="18" charset="0"/>
                <a:cs typeface="Times New Roman" pitchFamily="18" charset="0"/>
              </a:rPr>
              <a:t>Hotel “ Crna Gora” Podgorica ***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5" descr="457622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8662" y="1928802"/>
            <a:ext cx="7680994" cy="45005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00240"/>
            <a:ext cx="9144000" cy="207167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Kategorija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600" b="1" dirty="0" err="1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etiri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zvjezdice</a:t>
            </a:r>
            <a:r>
              <a:rPr lang="sr-Latn-CS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</a:rPr>
              <a:t>****</a:t>
            </a:r>
            <a:r>
              <a:rPr lang="en-US" sz="6000" dirty="0" smtClean="0"/>
              <a:t/>
            </a:r>
            <a:br>
              <a:rPr lang="en-US" sz="6000" dirty="0" smtClean="0"/>
            </a:br>
            <a:endParaRPr lang="en-US" sz="6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786842" cy="6357958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Smještajni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kapaciteti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visokokvalitetnim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namještajem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opremom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tkaninama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Minimalna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veli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ina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soba:</a:t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jednokrevetne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sobe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od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17m2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dvokrevetne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sobe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 m2</a:t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Visok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nivo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komfora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usluga</a:t>
            </a:r>
            <a:r>
              <a:rPr lang="sr-Latn-C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Visokokvalitetni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objekti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kompletnim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asortimanom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usluga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36"/>
            <a:ext cx="8229600" cy="5143536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Kvalitetne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smještajne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jedinice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broj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apartmana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ne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smije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biti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manje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od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10% u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odnosu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ukupan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broj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soba)</a:t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Kompletni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raspon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personalizovanih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usluga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Kvalitetni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restorani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/>
          <a:lstStyle/>
          <a:p>
            <a:pPr algn="l"/>
            <a:r>
              <a:rPr lang="sr-Latn-C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Latn-C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Vrhunski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enterijer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 e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legantno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okru</a:t>
            </a:r>
            <a: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enje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Fitnes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klub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Prodavnice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Veliki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izbor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usluga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aktivnosti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2428868"/>
            <a:ext cx="8572528" cy="4214842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m2 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zelenih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površina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parkova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koji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koriste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objekte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rekreaciju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, sport,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zabavu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dru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enje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7158" y="857232"/>
            <a:ext cx="8786842" cy="1418484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Hotel Best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Western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Premier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Montenegro</a:t>
            </a:r>
            <a:r>
              <a:rPr lang="sr-Latn-CS" sz="3600" b="1" dirty="0" smtClean="0">
                <a:latin typeface="Times New Roman" pitchFamily="18" charset="0"/>
                <a:cs typeface="Times New Roman" pitchFamily="18" charset="0"/>
              </a:rPr>
              <a:t>****</a:t>
            </a:r>
            <a:br>
              <a:rPr lang="sr-Latn-CS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Latn-CS" sz="3600" b="1" dirty="0" smtClean="0">
                <a:latin typeface="Times New Roman" pitchFamily="18" charset="0"/>
                <a:cs typeface="Times New Roman" pitchFamily="18" charset="0"/>
              </a:rPr>
              <a:t>                               Podgorica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5" descr="hotel_best_western_premier_podgoric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00232" y="2214554"/>
            <a:ext cx="5429288" cy="39290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sz="3200" dirty="0" smtClean="0">
                <a:latin typeface="Times New Roman" pitchFamily="18" charset="0"/>
                <a:cs typeface="Times New Roman" pitchFamily="18" charset="0"/>
              </a:rPr>
              <a:t>Apartman u  istoimenom hotelu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 descr="204569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8662" y="1500174"/>
            <a:ext cx="7691492" cy="48577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sr-Latn-CS" b="1" dirty="0" smtClean="0">
                <a:solidFill>
                  <a:srgbClr val="FF0000"/>
                </a:solidFill>
              </a:rPr>
              <a:t/>
            </a:r>
            <a:br>
              <a:rPr lang="sr-Latn-CS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Što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predstavljaju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zvjezdice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Predstavljaju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ocjene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usluga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sadržaja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koje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hotel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može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pružiti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600" b="1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to je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kvalitet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bolji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standard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viši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broj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zvjezdica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raste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Latn-C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Latn-C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ajbolja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ocjena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je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odličan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5, a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isto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toliko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zvjezdica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označava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odličan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hotel</a:t>
            </a:r>
            <a:r>
              <a:rPr lang="en-US" b="1" dirty="0" smtClean="0">
                <a:solidFill>
                  <a:srgbClr val="FF0000"/>
                </a:solidFill>
              </a:rPr>
              <a:t>!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2000240"/>
            <a:ext cx="8229600" cy="1857388"/>
          </a:xfrm>
        </p:spPr>
        <p:txBody>
          <a:bodyPr/>
          <a:lstStyle/>
          <a:p>
            <a:r>
              <a:rPr lang="sr-Latn-CS" b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Kategorija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pet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zvjezdica</a:t>
            </a:r>
            <a:r>
              <a:rPr lang="sr-Latn-C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sr-Latn-CS" sz="2800" b="1" dirty="0" smtClean="0">
                <a:solidFill>
                  <a:srgbClr val="FF0000"/>
                </a:solidFill>
              </a:rPr>
              <a:t>               </a:t>
            </a:r>
            <a:r>
              <a:rPr lang="en-US" sz="7200" b="1" dirty="0" smtClean="0">
                <a:solidFill>
                  <a:srgbClr val="FF0000"/>
                </a:solidFill>
              </a:rPr>
              <a:t>*****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40" y="1357298"/>
            <a:ext cx="57096" cy="45719"/>
          </a:xfrm>
        </p:spPr>
        <p:txBody>
          <a:bodyPr>
            <a:noAutofit/>
          </a:bodyPr>
          <a:lstStyle/>
          <a:p>
            <a:endParaRPr lang="en-US" sz="6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85786" y="1285860"/>
            <a:ext cx="8358214" cy="4214842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Smještajni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kapaciteti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luksuznim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kvalitetnim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namještajem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opremom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tkaninama</a:t>
            </a:r>
            <a:endParaRPr lang="sr-Latn-C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sr-Latn-C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Minimalna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veli</a:t>
            </a:r>
            <a:r>
              <a:rPr lang="sr-Latn-C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ina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soba (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uklju</a:t>
            </a:r>
            <a:r>
              <a:rPr lang="sr-Latn-C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ujući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kupatilo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jednokrevetne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sobe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 m2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dvokrevetne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sobe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28 m2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jednokrevetne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apartmane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55 m2 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0034" y="0"/>
            <a:ext cx="8643966" cy="6858000"/>
          </a:xfrm>
        </p:spPr>
        <p:txBody>
          <a:bodyPr>
            <a:normAutofit fontScale="90000"/>
          </a:bodyPr>
          <a:lstStyle/>
          <a:p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Vrhunski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nivo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komfora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usluga</a:t>
            </a:r>
            <a: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lift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goste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lift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personal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recepcija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elegantnog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izgleda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fini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prostor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rucavanje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-24-satni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servis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sadr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aji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poznatih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brendova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kompetentno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osoblje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koje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zna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strane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jezike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6583362"/>
          </a:xfrm>
        </p:spPr>
        <p:txBody>
          <a:bodyPr>
            <a:normAutofit/>
          </a:bodyPr>
          <a:lstStyle/>
          <a:p>
            <a:pPr algn="l"/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-Vi</a:t>
            </a:r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od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10%apartmana (u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odnosu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broj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soba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Personalizovana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usluga</a:t>
            </a:r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Vrhunska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kuhinja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Kvalitetni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neformalni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restorani</a:t>
            </a:r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Visokokvalitetni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objekti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Veliki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procenat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uslu</a:t>
            </a:r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nog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osoblja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odnosu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broj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gostiju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715404" cy="5869006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Ovi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ugostiteljski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objekti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izuzetnih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karakteristika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opšte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prepoznatljivi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svojoj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trţišnoj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superiornosti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pogledu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objekata</a:t>
            </a: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vrhunskog</a:t>
            </a: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nivoa</a:t>
            </a: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komfora</a:t>
            </a: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usluga</a:t>
            </a: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ambijenta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1785926"/>
            <a:ext cx="8001056" cy="307183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 m2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zelenih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površina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parkova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koji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koriste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objekte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rekreaciju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, sport,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zabavu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dru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enje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928670"/>
            <a:ext cx="8229600" cy="3725866"/>
          </a:xfrm>
        </p:spPr>
        <p:txBody>
          <a:bodyPr/>
          <a:lstStyle/>
          <a:p>
            <a:pPr algn="ctr"/>
            <a:r>
              <a:rPr lang="sr-Latn-CS" sz="32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Hotel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Splendid</a:t>
            </a:r>
            <a:r>
              <a:rPr lang="sr-Latn-C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*****</a:t>
            </a:r>
            <a:r>
              <a:rPr lang="sr-Latn-C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Bečićima</a:t>
            </a:r>
            <a:r>
              <a:rPr lang="sr-Latn-C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Latn-CS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uvršten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je u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asocijaciju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Najbolji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hoteli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svijeta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(Great hotels of the world)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dio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je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njenog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luksuznog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izdanja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namijenjenog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promociju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putovanja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hotel-splendid-becici-38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158" y="357166"/>
            <a:ext cx="8286808" cy="605437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hotel-splendid-velik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hotel-splendid-5-becici-810-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hotel-splendid-velika-becici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498x332--images-stories-putovanja-slike-hotel-bali-1-49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2976" y="1643050"/>
            <a:ext cx="7215238" cy="485778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sz="3200" dirty="0" smtClean="0"/>
              <a:t>Luksuzni Hotel </a:t>
            </a:r>
            <a:r>
              <a:rPr lang="sr-Latn-CS" sz="3200" dirty="0" smtClean="0">
                <a:solidFill>
                  <a:schemeClr val="accent1">
                    <a:lumMod val="75000"/>
                  </a:schemeClr>
                </a:solidFill>
              </a:rPr>
              <a:t>“Viceroy” </a:t>
            </a:r>
            <a:br>
              <a:rPr lang="sr-Latn-C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sr-Latn-CS" sz="3200" dirty="0" smtClean="0"/>
              <a:t>u Ubudu, na Baliju</a:t>
            </a:r>
            <a:endParaRPr lang="en-US" sz="3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498x332--images-stories-putovanja-slike-hotel-bali-3-49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498x348--images-stories-putovanja-slike-hotel-bali-7-49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498x331--images-stories-putovanja-slike-hotel-bali-6-49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42974" y="428604"/>
            <a:ext cx="185710" cy="22540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 descr="hotel-bali-12-49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14480" y="142852"/>
            <a:ext cx="6000792" cy="6500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Latn-CS" dirty="0" smtClean="0"/>
              <a:t>Grupa autora</a:t>
            </a:r>
            <a:r>
              <a:rPr lang="en-US" dirty="0" smtClean="0"/>
              <a:t>:</a:t>
            </a:r>
            <a:endParaRPr lang="sr-Latn-CS" dirty="0" smtClean="0"/>
          </a:p>
          <a:p>
            <a:pPr>
              <a:buNone/>
            </a:pPr>
            <a:r>
              <a:rPr lang="sr-Latn-CS" dirty="0" smtClean="0"/>
              <a:t>Ljiljana Vorotović</a:t>
            </a:r>
          </a:p>
          <a:p>
            <a:pPr>
              <a:buNone/>
            </a:pPr>
            <a:r>
              <a:rPr lang="sr-Latn-CS" dirty="0" smtClean="0"/>
              <a:t>Đeka Elezović</a:t>
            </a:r>
          </a:p>
          <a:p>
            <a:pPr>
              <a:buNone/>
            </a:pPr>
            <a:r>
              <a:rPr lang="sr-Latn-CS" dirty="0" smtClean="0"/>
              <a:t>Saša Kovačević Mihajlović</a:t>
            </a:r>
          </a:p>
          <a:p>
            <a:pPr>
              <a:buNone/>
            </a:pPr>
            <a:r>
              <a:rPr lang="sr-Latn-CS" dirty="0" smtClean="0"/>
              <a:t>Đula Bašić</a:t>
            </a:r>
          </a:p>
          <a:p>
            <a:pPr>
              <a:buNone/>
            </a:pPr>
            <a:r>
              <a:rPr lang="sr-Latn-CS" dirty="0" smtClean="0"/>
              <a:t>Anđela Kadović</a:t>
            </a:r>
          </a:p>
          <a:p>
            <a:pPr>
              <a:buNone/>
            </a:pPr>
            <a:r>
              <a:rPr lang="sr-Latn-CS" dirty="0" smtClean="0"/>
              <a:t>Jelena Šutović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9DE8-081F-4BEA-9C55-5BD32CFA74C0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FB65A70-DC46-4DE4-B406-A8C46816FB2C}"/>
</file>

<file path=customXml/itemProps2.xml><?xml version="1.0" encoding="utf-8"?>
<ds:datastoreItem xmlns:ds="http://schemas.openxmlformats.org/officeDocument/2006/customXml" ds:itemID="{2C17A3FA-4020-4967-9901-AB815E146EE9}"/>
</file>

<file path=customXml/itemProps3.xml><?xml version="1.0" encoding="utf-8"?>
<ds:datastoreItem xmlns:ds="http://schemas.openxmlformats.org/officeDocument/2006/customXml" ds:itemID="{FA5DB576-393D-4FB5-AE4D-0F3AB70E77B0}"/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237</TotalTime>
  <Words>340</Words>
  <Application>Microsoft Office PowerPoint</Application>
  <PresentationFormat>On-screen Show (4:3)</PresentationFormat>
  <Paragraphs>125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Metro</vt:lpstr>
      <vt:lpstr>Kategorizacija ugostiteljskih objekata za smjeŠtaj</vt:lpstr>
      <vt:lpstr>              Institucije       1. Državne      2. Strukovne </vt:lpstr>
      <vt:lpstr>Rangiranje brojem zvjezdica  1-5*</vt:lpstr>
      <vt:lpstr>Kategorizacija prestavlja proces rangiranja UO iste vrste prema kvalitetu  -obilježja -tehnička opremljenost -kvalitet usluga  </vt:lpstr>
      <vt:lpstr>Kategorije objekata za  pružanje usluge smještaja    </vt:lpstr>
      <vt:lpstr>Kategorija jedna zvjezdica *   </vt:lpstr>
      <vt:lpstr>Smještajni   kapaciteti sa odgovarajućim namještajem,  opremom i tkaninama (koje treba zamijeniti)   -Čisto i higijensko okruženje   - Odgovarajući nivo komfora i usluga  - Skroman, čist smještaj i zadovoljavaju osnovne  zahtjeve </vt:lpstr>
      <vt:lpstr>Kategorija dvije zvjezdice **</vt:lpstr>
      <vt:lpstr> Smještajni kapaciteti sa odgovarajuće održavanim namještajem,  opremom  i  tkaninama   Minimalna veličina (m2)   -Jednokrevetna soba  12 m2   -Dvokrevetna soba  16 m2  Osnovni nivo komfora i usluga  -Dobar smještaj, neformalni restoran, osnovne usluge I širok izbor aktivnosti </vt:lpstr>
      <vt:lpstr>Hotel “Oasis” Beograd**</vt:lpstr>
      <vt:lpstr>Kategorija tri zvjezdice </vt:lpstr>
      <vt:lpstr>  Smještajni kapaciteti sa standardnim hotelskim namještajem,  opremom i tkaninama   Minimalna veličina (m2)  -Jednokrevetna soba od 14m2 -Dvokrevetnasoba 20 m2 </vt:lpstr>
      <vt:lpstr>-Dobar nivo komfora i usluga  -Potpuna hotelska usluga  - Cijene srednjeg nivoa  -Izbor restorana   -Komforan i atraktivan smještaj sa osnovnim pogodnostima   -Sve osnovne hotelske usluge  -Veliki izbor aktivnosti </vt:lpstr>
      <vt:lpstr>Novoizgradjeni hoteli za odmor ove kategorije, po pravilu moraju imati po jednom krevetu najmanje 60 m2 zelenih površina i parkova koji se koriste za objekte za rekreaciju, sport, zabavu i druženje </vt:lpstr>
      <vt:lpstr>Hotel “ Crna Gora” Podgorica ***</vt:lpstr>
      <vt:lpstr>Kategorija četiri zvjezdice  **** </vt:lpstr>
      <vt:lpstr>Smještajni kapaciteti sa visokokvalitetnim namještajem,  opremom i tkaninama   Minimalna veličina soba:  -za jednokrevetne sobe od 17m2 -dvokrevetne sobe 22 m2  -Visok nivo komfora i usluga  -Visokokvalitetni objekti sa kompletnim asortimanom usluga</vt:lpstr>
      <vt:lpstr>-Kvalitetne smještajne jedinice (broj apartmana ne smije biti manje od 10% u odnosu na ukupan broj soba)  -Kompletni raspon personalizovanih usluga  -Kvalitetni restorani  </vt:lpstr>
      <vt:lpstr>  Vrhunski enterijer  i elegantno okruženje  -Fitnes klub  -Prodavnice  -Veliki izbor usluga i aktivnosti</vt:lpstr>
      <vt:lpstr>80 m2  zelenih površina i parkova koji se koriste za objekte za rekreaciju, sport, zabavu i druženje </vt:lpstr>
      <vt:lpstr>Hotel Best Western Premier Montenegro****                                Podgorica</vt:lpstr>
      <vt:lpstr>Apartman u  istoimenom hotelu</vt:lpstr>
      <vt:lpstr>  Što predstavljaju zvjezdice?   Predstavljaju ocjene usluga i sadržaja koje hotel može pružiti   Što je kvalitet bolji i standard viši i broj zvjezdica  raste  Najbolja ocjena je odličan 5, a i isto toliko zvjezdica označava odličan hotel! </vt:lpstr>
      <vt:lpstr>             Kategorija pet zvjezdica                 *****</vt:lpstr>
      <vt:lpstr>Slide 25</vt:lpstr>
      <vt:lpstr> Vrhunski nivo komfora i usluga  - lift za goste i lift za personal  -recepcija elegantnog izgleda  -fini prostor za rucavanje   -24-satni servis   -sadržaji poznatih brendova  -kompetentno osoblje koje zna strane jezike   </vt:lpstr>
      <vt:lpstr> -Više od 10%apartmana (u odnosu na broj soba)  -Personalizovana usluga  -Vrhunska kuhinja   -Kvalitetni neformalni restorani  -Visokokvalitetni objekti   -Veliki procenat uslužnog osoblja u odnosu na broj gostiju </vt:lpstr>
      <vt:lpstr>Ovi ugostiteljski objekti su izuzetnih karakteristika opšte prepoznatljivi po svojoj trţišnoj superiornosti  u pogledu:  -objekata  -vrhunskog nivoa komfora  -usluga  i   -ambijenta </vt:lpstr>
      <vt:lpstr>100 m2 zelenih površina i parkova koji se  koriste za objekte za rekreaciju, sport, zabavu  i druženje </vt:lpstr>
      <vt:lpstr>       Hotel Splendid ***** u Bečićima - uvršten je u asocijaciju "Najbolji hoteli svijeta" (Great hotels of the world) i  dio je njenog luksuznog izdanja namijenjenog za promociju putovanja</vt:lpstr>
      <vt:lpstr>Slide 31</vt:lpstr>
      <vt:lpstr>Slide 32</vt:lpstr>
      <vt:lpstr>Slide 33</vt:lpstr>
      <vt:lpstr>Slide 34</vt:lpstr>
      <vt:lpstr>Luksuzni Hotel “Viceroy”  u Ubudu, na Baliju</vt:lpstr>
      <vt:lpstr>Slide 36</vt:lpstr>
      <vt:lpstr>Slide 37</vt:lpstr>
      <vt:lpstr>Slide 38</vt:lpstr>
      <vt:lpstr>Slide 39</vt:lpstr>
      <vt:lpstr>Slide 40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Kategorizacija ugostiteljskih objekata</dc:title>
  <dc:creator>XP</dc:creator>
  <cp:lastModifiedBy>XP</cp:lastModifiedBy>
  <cp:revision>9</cp:revision>
  <dcterms:created xsi:type="dcterms:W3CDTF">2011-11-06T14:35:31Z</dcterms:created>
  <dcterms:modified xsi:type="dcterms:W3CDTF">2012-06-15T17:18:57Z</dcterms:modified>
</cp:coreProperties>
</file>